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Pacifico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Pacifico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2b295641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2b295641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593c2c1b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593c2c1b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593c2c1b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593c2c1b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593c2c1b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593c2c1b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593c2c1b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593c2c1b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2b295641a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2b295641a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e096e5e4_1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e096e5e4_1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cb53816b6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cb53816b6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fb48e6868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fb48e6868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2b29564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2b29564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3da845f5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3da845f5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2b295641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2b295641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598781a4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598781a4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598781a4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598781a4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vTsXMBg7CDQ5C6L6I10j61MVaJ9QEINR/view" TargetMode="External"/><Relationship Id="rId4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ZcPzOlgdWn6TtZ4_SakGq_J_H49_04oz/view" TargetMode="External"/><Relationship Id="rId4" Type="http://schemas.openxmlformats.org/officeDocument/2006/relationships/image" Target="../media/image23.jpg"/><Relationship Id="rId5" Type="http://schemas.openxmlformats.org/officeDocument/2006/relationships/hyperlink" Target="https://gfletchy.com/peas-in-a-pod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Relationship Id="rId8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mc2.nmsu.edu/" TargetMode="External"/><Relationship Id="rId4" Type="http://schemas.openxmlformats.org/officeDocument/2006/relationships/hyperlink" Target="https://mc2.nmsu.edu/pd/" TargetMode="External"/><Relationship Id="rId5" Type="http://schemas.openxmlformats.org/officeDocument/2006/relationships/hyperlink" Target="https://mc2.nmsu.edu/about-us/contact-us/" TargetMode="External"/><Relationship Id="rId6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s://mc2.nmsu.edu/" TargetMode="External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student.desmos.com/join/h4cu4x" TargetMode="External"/><Relationship Id="rId4" Type="http://schemas.openxmlformats.org/officeDocument/2006/relationships/image" Target="../media/image5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Relationship Id="rId8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jamboard.google.com/d/1nLD5Ve9YWU24RjueJ3lK2xharuY04nwhs2KLpM0j8q4/edit?usp=sharing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15.png"/><Relationship Id="rId7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vTsXMBg7CDQ5C6L6I10j61MVaJ9QEINR/view" TargetMode="Externa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45740">
            <a:off x="7429064" y="321297"/>
            <a:ext cx="1125296" cy="113032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38350" y="304675"/>
            <a:ext cx="4017900" cy="47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Think about which grade-level </a:t>
            </a:r>
            <a:br>
              <a:rPr lang="en" sz="2000"/>
            </a:br>
            <a:r>
              <a:rPr lang="en" sz="2000"/>
              <a:t>breakout room will work best for you today!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   K, 1, 2, 3, 4, 5, 6, 7, 8, HS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Go to your </a:t>
            </a:r>
            <a:r>
              <a:rPr lang="en" sz="2000"/>
              <a:t>participants</a:t>
            </a:r>
            <a:r>
              <a:rPr lang="en" sz="2000"/>
              <a:t> icon to bring up the list of participants, find your name, and select More &gt;Rename.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Or, hover over your image and rename yourself with your preferred grade-level and your name. For ex: 7 Allie Conway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/>
              <a:t>For example: 8 Allie </a:t>
            </a:r>
            <a:endParaRPr i="1" sz="20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9535" y="1955000"/>
            <a:ext cx="3865701" cy="10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8270400" y="2491425"/>
            <a:ext cx="594900" cy="351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 rot="-5398267">
            <a:off x="6548555" y="1631709"/>
            <a:ext cx="595200" cy="351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269188"/>
            <a:ext cx="1409700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 rot="-5398267">
            <a:off x="5038130" y="1036509"/>
            <a:ext cx="595200" cy="351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6">
            <a:alphaModFix/>
          </a:blip>
          <a:srcRect b="13104" l="28174" r="7" t="6250"/>
          <a:stretch/>
        </p:blipFill>
        <p:spPr>
          <a:xfrm>
            <a:off x="6059225" y="3516625"/>
            <a:ext cx="1409700" cy="1507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3"/>
          <p:cNvCxnSpPr/>
          <p:nvPr/>
        </p:nvCxnSpPr>
        <p:spPr>
          <a:xfrm>
            <a:off x="4784075" y="3284850"/>
            <a:ext cx="396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Google Shape;63;p13"/>
          <p:cNvSpPr/>
          <p:nvPr/>
        </p:nvSpPr>
        <p:spPr>
          <a:xfrm rot="-10798267">
            <a:off x="5599205" y="3862909"/>
            <a:ext cx="595200" cy="351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349250" y="209900"/>
            <a:ext cx="566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Act 1, Peas in a Pod</a:t>
            </a:r>
            <a:endParaRPr sz="3200"/>
          </a:p>
        </p:txBody>
      </p:sp>
      <p:pic>
        <p:nvPicPr>
          <p:cNvPr id="141" name="Google Shape;141;p22" title="Peas in a Pod (Act 1)-S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250" y="1250200"/>
            <a:ext cx="5044675" cy="284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5447600" y="951625"/>
            <a:ext cx="318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What do you wonder?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5453000" y="1524325"/>
            <a:ext cx="3175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In the chat, estimate how many peas are in each pod: Large, medium, and small.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 txBox="1"/>
          <p:nvPr/>
        </p:nvSpPr>
        <p:spPr>
          <a:xfrm>
            <a:off x="5453000" y="2571750"/>
            <a:ext cx="31755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If all the peas were in one pod, how many peas would there be?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2"/>
          <p:cNvSpPr txBox="1"/>
          <p:nvPr/>
        </p:nvSpPr>
        <p:spPr>
          <a:xfrm>
            <a:off x="5453000" y="3677950"/>
            <a:ext cx="31755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Make an estimate you know is too big. Too small.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 2: Need more information?  Try this!</a:t>
            </a:r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275" y="1017725"/>
            <a:ext cx="6520787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/>
          <p:nvPr/>
        </p:nvSpPr>
        <p:spPr>
          <a:xfrm>
            <a:off x="3523800" y="4169500"/>
            <a:ext cx="1048200" cy="27360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0A96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167000"/>
            <a:ext cx="381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 3: Peas in a Pod</a:t>
            </a:r>
            <a:endParaRPr/>
          </a:p>
        </p:txBody>
      </p:sp>
      <p:pic>
        <p:nvPicPr>
          <p:cNvPr id="158" name="Google Shape;158;p24" title="Peas in a Pod (Act 3)-S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6350" y="892225"/>
            <a:ext cx="6821801" cy="38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/>
          <p:nvPr/>
        </p:nvSpPr>
        <p:spPr>
          <a:xfrm>
            <a:off x="5991100" y="4735500"/>
            <a:ext cx="30672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https://gfletchy.com/peas-in-a-pod/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265500" y="267700"/>
            <a:ext cx="4045200" cy="7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Goals</a:t>
            </a:r>
            <a:endParaRPr/>
          </a:p>
        </p:txBody>
      </p:sp>
      <p:sp>
        <p:nvSpPr>
          <p:cNvPr id="165" name="Google Shape;165;p25"/>
          <p:cNvSpPr txBox="1"/>
          <p:nvPr>
            <p:ph idx="1" type="subTitle"/>
          </p:nvPr>
        </p:nvSpPr>
        <p:spPr>
          <a:xfrm>
            <a:off x="326500" y="108050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i="1" lang="en" sz="2200">
                <a:solidFill>
                  <a:srgbClr val="000000"/>
                </a:solidFill>
              </a:rPr>
              <a:t>How do we structure our classroom for </a:t>
            </a:r>
            <a:r>
              <a:rPr lang="en" sz="2200">
                <a:solidFill>
                  <a:srgbClr val="000000"/>
                </a:solidFill>
              </a:rPr>
              <a:t>accelerated learning</a:t>
            </a:r>
            <a:r>
              <a:rPr i="1" lang="en" sz="2200">
                <a:solidFill>
                  <a:srgbClr val="000000"/>
                </a:solidFill>
              </a:rPr>
              <a:t>? </a:t>
            </a:r>
            <a:endParaRPr i="1" sz="22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rgbClr val="000000"/>
              </a:solidFill>
            </a:endParaRPr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i="1" lang="en" sz="2200">
                <a:solidFill>
                  <a:srgbClr val="000000"/>
                </a:solidFill>
              </a:rPr>
              <a:t>What are strategies for thoughtful acceleration? </a:t>
            </a:r>
            <a:endParaRPr i="1" sz="22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rgbClr val="000000"/>
              </a:solidFill>
            </a:endParaRPr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i="1" lang="en" sz="2200">
                <a:solidFill>
                  <a:srgbClr val="000000"/>
                </a:solidFill>
              </a:rPr>
              <a:t>What can I do </a:t>
            </a:r>
            <a:r>
              <a:rPr i="1" lang="en" sz="2200" u="sng">
                <a:solidFill>
                  <a:srgbClr val="000000"/>
                </a:solidFill>
              </a:rPr>
              <a:t>right now</a:t>
            </a:r>
            <a:r>
              <a:rPr i="1" lang="en" sz="2200">
                <a:solidFill>
                  <a:srgbClr val="000000"/>
                </a:solidFill>
              </a:rPr>
              <a:t>?</a:t>
            </a:r>
            <a:endParaRPr i="1" sz="2200">
              <a:solidFill>
                <a:srgbClr val="000000"/>
              </a:solidFill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0538" y="2736688"/>
            <a:ext cx="2619375" cy="1743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25"/>
          <p:cNvGrpSpPr/>
          <p:nvPr/>
        </p:nvGrpSpPr>
        <p:grpSpPr>
          <a:xfrm>
            <a:off x="4820298" y="1700200"/>
            <a:ext cx="3999888" cy="898726"/>
            <a:chOff x="4908786" y="137950"/>
            <a:chExt cx="3999888" cy="898726"/>
          </a:xfrm>
        </p:grpSpPr>
        <p:pic>
          <p:nvPicPr>
            <p:cNvPr id="168" name="Google Shape;168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561248" y="137950"/>
              <a:ext cx="1347425" cy="898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5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6235011" y="137950"/>
              <a:ext cx="1347425" cy="898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5"/>
            <p:cNvPicPr preferRelativeResize="0"/>
            <p:nvPr/>
          </p:nvPicPr>
          <p:blipFill>
            <a:blip r:embed="rId4">
              <a:alphaModFix amt="21000"/>
            </a:blip>
            <a:stretch>
              <a:fillRect/>
            </a:stretch>
          </p:blipFill>
          <p:spPr>
            <a:xfrm>
              <a:off x="4908786" y="137950"/>
              <a:ext cx="1347425" cy="8987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1" name="Google Shape;171;p25"/>
          <p:cNvGrpSpPr/>
          <p:nvPr/>
        </p:nvGrpSpPr>
        <p:grpSpPr>
          <a:xfrm>
            <a:off x="4445627" y="663725"/>
            <a:ext cx="4596842" cy="898702"/>
            <a:chOff x="810923" y="3910650"/>
            <a:chExt cx="5718177" cy="1075775"/>
          </a:xfrm>
        </p:grpSpPr>
        <p:pic>
          <p:nvPicPr>
            <p:cNvPr id="172" name="Google Shape;172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95850" y="3910650"/>
              <a:ext cx="754650" cy="107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837400" y="4165350"/>
              <a:ext cx="1691700" cy="821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10923" y="4268346"/>
              <a:ext cx="1548144" cy="71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545963" y="3910650"/>
              <a:ext cx="1163000" cy="1075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 rotWithShape="1">
          <a:blip r:embed="rId3">
            <a:alphaModFix/>
          </a:blip>
          <a:srcRect b="0" l="0" r="21642" t="21642"/>
          <a:stretch/>
        </p:blipFill>
        <p:spPr>
          <a:xfrm>
            <a:off x="0" y="0"/>
            <a:ext cx="92134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/>
          <p:nvPr>
            <p:ph type="title"/>
          </p:nvPr>
        </p:nvSpPr>
        <p:spPr>
          <a:xfrm>
            <a:off x="403975" y="392550"/>
            <a:ext cx="8197200" cy="366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Reflect: What do you know now that you would share with a colleague? What have you learned that excites you about planning for students’ mathematics learning? </a:t>
            </a:r>
            <a:endParaRPr sz="6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/>
        </p:nvSpPr>
        <p:spPr>
          <a:xfrm>
            <a:off x="22800" y="2426525"/>
            <a:ext cx="4868100" cy="24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Link to </a:t>
            </a:r>
            <a:r>
              <a:rPr lang="en" sz="1800">
                <a:solidFill>
                  <a:schemeClr val="dk1"/>
                </a:solidFill>
              </a:rPr>
              <a:t>MC</a:t>
            </a:r>
            <a:r>
              <a:rPr baseline="30000" lang="en" sz="1800">
                <a:solidFill>
                  <a:schemeClr val="dk1"/>
                </a:solidFill>
              </a:rPr>
              <a:t>2</a:t>
            </a:r>
            <a:r>
              <a:rPr lang="en" sz="1800">
                <a:solidFill>
                  <a:schemeClr val="dk1"/>
                </a:solidFill>
              </a:rPr>
              <a:t> Website: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https://mc2.nmsu.edu/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Link to MC</a:t>
            </a:r>
            <a:r>
              <a:rPr baseline="30000" lang="en" sz="1800">
                <a:solidFill>
                  <a:schemeClr val="dk1"/>
                </a:solidFill>
              </a:rPr>
              <a:t>2</a:t>
            </a:r>
            <a:r>
              <a:rPr lang="en" sz="1800">
                <a:solidFill>
                  <a:schemeClr val="dk1"/>
                </a:solidFill>
              </a:rPr>
              <a:t> Professional Learning Webpage: </a:t>
            </a:r>
            <a:r>
              <a:rPr lang="en" sz="18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https://mc2.nmsu.edu/pd/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Link to MC</a:t>
            </a:r>
            <a:r>
              <a:rPr baseline="30000" lang="en" sz="1800">
                <a:solidFill>
                  <a:schemeClr val="dk1"/>
                </a:solidFill>
              </a:rPr>
              <a:t>2 </a:t>
            </a:r>
            <a:r>
              <a:rPr lang="en" sz="1800">
                <a:solidFill>
                  <a:schemeClr val="dk1"/>
                </a:solidFill>
              </a:rPr>
              <a:t>Contact Page: </a:t>
            </a:r>
            <a:r>
              <a:rPr lang="en" sz="18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https://mc2.nmsu.edu/about-us/contact-us/</a:t>
            </a:r>
            <a:endParaRPr sz="1100">
              <a:solidFill>
                <a:srgbClr val="0000FF"/>
              </a:solidFill>
            </a:endParaRPr>
          </a:p>
        </p:txBody>
      </p:sp>
      <p:sp>
        <p:nvSpPr>
          <p:cNvPr id="187" name="Google Shape;187;p27"/>
          <p:cNvSpPr txBox="1"/>
          <p:nvPr>
            <p:ph type="title"/>
          </p:nvPr>
        </p:nvSpPr>
        <p:spPr>
          <a:xfrm>
            <a:off x="2719800" y="45900"/>
            <a:ext cx="37044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Thank you!</a:t>
            </a:r>
            <a:endParaRPr b="1" sz="4200"/>
          </a:p>
        </p:txBody>
      </p:sp>
      <p:sp>
        <p:nvSpPr>
          <p:cNvPr id="188" name="Google Shape;188;p27"/>
          <p:cNvSpPr txBox="1"/>
          <p:nvPr/>
        </p:nvSpPr>
        <p:spPr>
          <a:xfrm>
            <a:off x="4646775" y="1214850"/>
            <a:ext cx="4321500" cy="20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How to Register for Web Sessions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 u="sng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Register in learning pairs through the </a:t>
            </a:r>
            <a:r>
              <a:rPr b="1" lang="en" sz="1600"/>
              <a:t>MC</a:t>
            </a:r>
            <a:r>
              <a:rPr b="1" baseline="30000" lang="en" sz="1600"/>
              <a:t>2 </a:t>
            </a:r>
            <a:r>
              <a:rPr b="1" lang="en" sz="1600"/>
              <a:t>website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Registration will open the </a:t>
            </a:r>
            <a:r>
              <a:rPr b="1" lang="en" sz="1600"/>
              <a:t>Thursday </a:t>
            </a:r>
            <a:r>
              <a:rPr lang="en" sz="1600"/>
              <a:t>before the event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Events will start at 5:00 pm unless otherwise noted on the registration form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89" name="Google Shape;189;p27"/>
          <p:cNvSpPr txBox="1"/>
          <p:nvPr/>
        </p:nvSpPr>
        <p:spPr>
          <a:xfrm>
            <a:off x="5474500" y="3471975"/>
            <a:ext cx="2850000" cy="11514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</a:rPr>
              <a:t>Mark your calendars: </a:t>
            </a:r>
            <a:endParaRPr sz="1700">
              <a:solidFill>
                <a:srgbClr val="FFFFFF"/>
              </a:solidFill>
            </a:endParaRPr>
          </a:p>
          <a:p>
            <a:pPr indent="-222250" lvl="1" marL="3429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September 9</a:t>
            </a:r>
            <a:endParaRPr sz="1700">
              <a:solidFill>
                <a:srgbClr val="FFFFFF"/>
              </a:solidFill>
            </a:endParaRPr>
          </a:p>
          <a:p>
            <a:pPr indent="-222250" lvl="1" marL="3429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September 23</a:t>
            </a:r>
            <a:endParaRPr sz="2100">
              <a:solidFill>
                <a:srgbClr val="FFFFFF"/>
              </a:solidFill>
            </a:endParaRPr>
          </a:p>
        </p:txBody>
      </p:sp>
      <p:pic>
        <p:nvPicPr>
          <p:cNvPr id="190" name="Google Shape;19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350" y="1088800"/>
            <a:ext cx="2276475" cy="108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ctrTitle"/>
          </p:nvPr>
        </p:nvSpPr>
        <p:spPr>
          <a:xfrm>
            <a:off x="3708603" y="745350"/>
            <a:ext cx="5211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Mathematically Connected Communities</a:t>
            </a:r>
            <a:endParaRPr b="1"/>
          </a:p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4349700" y="2770725"/>
            <a:ext cx="4570200" cy="11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Structuring Accelerated Learning in Reentry</a:t>
            </a:r>
            <a:r>
              <a:rPr b="1" lang="en" sz="2900">
                <a:solidFill>
                  <a:srgbClr val="000000"/>
                </a:solidFill>
              </a:rPr>
              <a:t> </a:t>
            </a:r>
            <a:endParaRPr b="1" sz="2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September 9, 2020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5:00-6:00 pm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165100" y="1650725"/>
            <a:ext cx="3543600" cy="24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This session will be recorded and available at </a:t>
            </a:r>
            <a:r>
              <a:rPr b="1" lang="en" sz="11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https://mc2.nmsu.edu/</a:t>
            </a:r>
            <a:r>
              <a:rPr b="1" lang="en">
                <a:solidFill>
                  <a:srgbClr val="0000FF"/>
                </a:solidFill>
              </a:rPr>
              <a:t> 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73763"/>
                </a:solidFill>
              </a:rPr>
              <a:t>Welcome! Please introduce yourself in the chat box by writing your name, your district, and your role in the education sector. </a:t>
            </a:r>
            <a:r>
              <a:rPr b="1" lang="en" sz="1700">
                <a:solidFill>
                  <a:srgbClr val="38761D"/>
                </a:solidFill>
              </a:rPr>
              <a:t> </a:t>
            </a:r>
            <a:endParaRPr b="1" sz="17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38761D"/>
              </a:solidFill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200" y="264725"/>
            <a:ext cx="2276475" cy="108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ctrTitle"/>
          </p:nvPr>
        </p:nvSpPr>
        <p:spPr>
          <a:xfrm>
            <a:off x="440100" y="480525"/>
            <a:ext cx="7856400" cy="156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Mathematically Connected Communities (MC²) works to improve math education through a variety of professional learning experiences which align to the New Mexico Public Education Department’s (NM PED) reentry guidance.</a:t>
            </a:r>
            <a:endParaRPr sz="6200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 rot="10">
            <a:off x="6556175" y="2314566"/>
            <a:ext cx="2175575" cy="217556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183175" y="2396075"/>
            <a:ext cx="5831700" cy="23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Four Live Web-Events Sessions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Awareness and Information: </a:t>
            </a:r>
            <a:r>
              <a:rPr lang="en" sz="1600"/>
              <a:t>Purposeful Reentry and Adapting to Change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Unpacking Important Mathematics Reentry Documents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Structuring Accelerated Learning in Reentry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The Importance of Models in Developing Fluency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229050" y="529000"/>
            <a:ext cx="730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 Offerings for our Collaborative Session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600" y="1905950"/>
            <a:ext cx="2247900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104175" y="1236300"/>
            <a:ext cx="62937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I</a:t>
            </a:r>
            <a:r>
              <a:rPr lang="en" sz="2000"/>
              <a:t>n exploring today, what are the norm(s) you will take with you?</a:t>
            </a:r>
            <a:r>
              <a:rPr lang="en" sz="1700"/>
              <a:t> </a:t>
            </a:r>
            <a:endParaRPr sz="1700"/>
          </a:p>
        </p:txBody>
      </p:sp>
      <p:sp>
        <p:nvSpPr>
          <p:cNvPr id="86" name="Google Shape;86;p16"/>
          <p:cNvSpPr txBox="1"/>
          <p:nvPr/>
        </p:nvSpPr>
        <p:spPr>
          <a:xfrm>
            <a:off x="229050" y="2026950"/>
            <a:ext cx="5856000" cy="22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2100">
                <a:solidFill>
                  <a:schemeClr val="dk1"/>
                </a:solidFill>
              </a:rPr>
              <a:t>Invite participation by using names</a:t>
            </a:r>
            <a:endParaRPr sz="21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2100">
                <a:solidFill>
                  <a:schemeClr val="dk1"/>
                </a:solidFill>
              </a:rPr>
              <a:t>Honor individual thinking and learning time</a:t>
            </a:r>
            <a:endParaRPr sz="21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2100">
                <a:solidFill>
                  <a:schemeClr val="dk1"/>
                </a:solidFill>
              </a:rPr>
              <a:t>Ask questions</a:t>
            </a:r>
            <a:endParaRPr sz="21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2100">
                <a:solidFill>
                  <a:schemeClr val="dk1"/>
                </a:solidFill>
              </a:rPr>
              <a:t>Expect to share </a:t>
            </a:r>
            <a:endParaRPr sz="21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2100">
                <a:solidFill>
                  <a:schemeClr val="dk1"/>
                </a:solidFill>
              </a:rPr>
              <a:t>Reflect on where you want to grow</a:t>
            </a:r>
            <a:endParaRPr sz="21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2100">
                <a:solidFill>
                  <a:schemeClr val="dk1"/>
                </a:solidFill>
              </a:rPr>
              <a:t>Other?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248300" y="613300"/>
            <a:ext cx="4634700" cy="203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How are you feeling today?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106850" y="3088125"/>
            <a:ext cx="4917600" cy="15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Check In</a:t>
            </a:r>
            <a:r>
              <a:rPr b="1" lang="en">
                <a:solidFill>
                  <a:srgbClr val="000000"/>
                </a:solidFill>
              </a:rPr>
              <a:t>:</a:t>
            </a:r>
            <a:r>
              <a:rPr b="1" lang="en"/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https://student.desmos.com/join/h4cu4x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0" y="475225"/>
            <a:ext cx="3814750" cy="38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265500" y="267700"/>
            <a:ext cx="4045200" cy="7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Goals</a:t>
            </a:r>
            <a:endParaRPr/>
          </a:p>
        </p:txBody>
      </p:sp>
      <p:sp>
        <p:nvSpPr>
          <p:cNvPr id="99" name="Google Shape;99;p18"/>
          <p:cNvSpPr txBox="1"/>
          <p:nvPr>
            <p:ph idx="1" type="subTitle"/>
          </p:nvPr>
        </p:nvSpPr>
        <p:spPr>
          <a:xfrm>
            <a:off x="326500" y="108050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i="1" lang="en" sz="2200">
                <a:solidFill>
                  <a:srgbClr val="000000"/>
                </a:solidFill>
              </a:rPr>
              <a:t>How do we structure our classroom for </a:t>
            </a:r>
            <a:r>
              <a:rPr lang="en" sz="2200">
                <a:solidFill>
                  <a:srgbClr val="000000"/>
                </a:solidFill>
              </a:rPr>
              <a:t>accelerated learning</a:t>
            </a:r>
            <a:r>
              <a:rPr i="1" lang="en" sz="2200">
                <a:solidFill>
                  <a:srgbClr val="000000"/>
                </a:solidFill>
              </a:rPr>
              <a:t>? </a:t>
            </a:r>
            <a:endParaRPr i="1" sz="22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rgbClr val="000000"/>
              </a:solidFill>
            </a:endParaRPr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i="1" lang="en" sz="2200">
                <a:solidFill>
                  <a:srgbClr val="000000"/>
                </a:solidFill>
              </a:rPr>
              <a:t>What are strategies for thoughtful acceleration? </a:t>
            </a:r>
            <a:endParaRPr i="1" sz="22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rgbClr val="000000"/>
              </a:solidFill>
            </a:endParaRPr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i="1" lang="en" sz="2200">
                <a:solidFill>
                  <a:srgbClr val="000000"/>
                </a:solidFill>
              </a:rPr>
              <a:t>What can I do </a:t>
            </a:r>
            <a:r>
              <a:rPr i="1" lang="en" sz="2200" u="sng">
                <a:solidFill>
                  <a:srgbClr val="000000"/>
                </a:solidFill>
              </a:rPr>
              <a:t>right now</a:t>
            </a:r>
            <a:r>
              <a:rPr i="1" lang="en" sz="2200">
                <a:solidFill>
                  <a:srgbClr val="000000"/>
                </a:solidFill>
              </a:rPr>
              <a:t>?</a:t>
            </a:r>
            <a:endParaRPr i="1" sz="2200">
              <a:solidFill>
                <a:srgbClr val="000000"/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8463" y="3000188"/>
            <a:ext cx="2619375" cy="1743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18"/>
          <p:cNvGrpSpPr/>
          <p:nvPr/>
        </p:nvGrpSpPr>
        <p:grpSpPr>
          <a:xfrm>
            <a:off x="4858223" y="1963700"/>
            <a:ext cx="3999888" cy="898726"/>
            <a:chOff x="4908786" y="137950"/>
            <a:chExt cx="3999888" cy="898726"/>
          </a:xfrm>
        </p:grpSpPr>
        <p:pic>
          <p:nvPicPr>
            <p:cNvPr id="102" name="Google Shape;102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561248" y="137950"/>
              <a:ext cx="1347425" cy="898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8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6235011" y="137950"/>
              <a:ext cx="1347425" cy="898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8"/>
            <p:cNvPicPr preferRelativeResize="0"/>
            <p:nvPr/>
          </p:nvPicPr>
          <p:blipFill>
            <a:blip r:embed="rId4">
              <a:alphaModFix amt="21000"/>
            </a:blip>
            <a:stretch>
              <a:fillRect/>
            </a:stretch>
          </p:blipFill>
          <p:spPr>
            <a:xfrm>
              <a:off x="4908786" y="137950"/>
              <a:ext cx="1347425" cy="8987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" name="Google Shape;105;p18"/>
          <p:cNvGrpSpPr/>
          <p:nvPr/>
        </p:nvGrpSpPr>
        <p:grpSpPr>
          <a:xfrm>
            <a:off x="4483552" y="927225"/>
            <a:ext cx="4596842" cy="898702"/>
            <a:chOff x="810923" y="3910650"/>
            <a:chExt cx="5718177" cy="1075775"/>
          </a:xfrm>
        </p:grpSpPr>
        <p:pic>
          <p:nvPicPr>
            <p:cNvPr id="106" name="Google Shape;106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95850" y="3910650"/>
              <a:ext cx="754650" cy="107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837400" y="4165350"/>
              <a:ext cx="1691700" cy="821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10923" y="4268346"/>
              <a:ext cx="1548144" cy="71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545963" y="3910650"/>
              <a:ext cx="1163000" cy="1075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246400" y="286400"/>
            <a:ext cx="3938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Small Group Explore</a:t>
            </a:r>
            <a:endParaRPr sz="3200"/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246400" y="1033300"/>
            <a:ext cx="3999900" cy="36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00">
                <a:solidFill>
                  <a:schemeClr val="dk1"/>
                </a:solidFill>
              </a:rPr>
              <a:t>30 second </a:t>
            </a:r>
            <a:r>
              <a:rPr i="1" lang="en" sz="2100">
                <a:solidFill>
                  <a:schemeClr val="dk1"/>
                </a:solidFill>
              </a:rPr>
              <a:t>brainstorm</a:t>
            </a:r>
            <a:r>
              <a:rPr lang="en" sz="2100">
                <a:solidFill>
                  <a:schemeClr val="dk1"/>
                </a:solidFill>
              </a:rPr>
              <a:t>: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</a:rPr>
              <a:t>What do you already know about the priority documents?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In small groups, check in with what you already know and then take 10 minutes to explore again.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700">
                <a:solidFill>
                  <a:schemeClr val="dk1"/>
                </a:solidFill>
              </a:rPr>
              <a:t>What do you still wonder/need to know about </a:t>
            </a:r>
            <a:r>
              <a:rPr b="1" lang="en" sz="1700">
                <a:solidFill>
                  <a:schemeClr val="dk1"/>
                </a:solidFill>
              </a:rPr>
              <a:t>priority instructional content </a:t>
            </a:r>
            <a:r>
              <a:rPr lang="en" sz="1700">
                <a:solidFill>
                  <a:schemeClr val="dk1"/>
                </a:solidFill>
              </a:rPr>
              <a:t> and/or </a:t>
            </a:r>
            <a:r>
              <a:rPr b="1" lang="en" sz="1700">
                <a:solidFill>
                  <a:schemeClr val="dk1"/>
                </a:solidFill>
              </a:rPr>
              <a:t>acceleration</a:t>
            </a:r>
            <a:r>
              <a:rPr lang="en" sz="1700">
                <a:solidFill>
                  <a:schemeClr val="dk1"/>
                </a:solidFill>
              </a:rPr>
              <a:t>?</a:t>
            </a:r>
            <a:r>
              <a:rPr lang="en" sz="23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 b="0" l="9648" r="12226" t="0"/>
          <a:stretch/>
        </p:blipFill>
        <p:spPr>
          <a:xfrm>
            <a:off x="4330250" y="595925"/>
            <a:ext cx="2856700" cy="2914600"/>
          </a:xfrm>
          <a:prstGeom prst="rect">
            <a:avLst/>
          </a:prstGeom>
          <a:noFill/>
          <a:ln>
            <a:noFill/>
          </a:ln>
          <a:effectLst>
            <a:outerShdw blurRad="1071563" rotWithShape="0" algn="bl" dir="11580000" dist="19050">
              <a:srgbClr val="000000">
                <a:alpha val="50000"/>
              </a:srgbClr>
            </a:outerShdw>
          </a:effectLst>
        </p:spPr>
      </p:pic>
      <p:sp>
        <p:nvSpPr>
          <p:cNvPr id="117" name="Google Shape;117;p19"/>
          <p:cNvSpPr/>
          <p:nvPr/>
        </p:nvSpPr>
        <p:spPr>
          <a:xfrm>
            <a:off x="5869700" y="658550"/>
            <a:ext cx="312900" cy="684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42888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6092775" y="2642175"/>
            <a:ext cx="312900" cy="684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42888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2850" y="2720067"/>
            <a:ext cx="2097350" cy="2176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311700" y="324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Number Talks</a:t>
            </a:r>
            <a:endParaRPr sz="3200"/>
          </a:p>
        </p:txBody>
      </p:sp>
      <p:sp>
        <p:nvSpPr>
          <p:cNvPr id="125" name="Google Shape;125;p20"/>
          <p:cNvSpPr txBox="1"/>
          <p:nvPr/>
        </p:nvSpPr>
        <p:spPr>
          <a:xfrm>
            <a:off x="3987625" y="4126025"/>
            <a:ext cx="4937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Jamboard Reflection: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https://jamboard.google.com/d/1nLD5Ve9YWU24RjueJ3lK2xharuY04nwhs2KLpM0j8q4/edit?usp=sharing</a:t>
            </a: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0249" y="1169002"/>
            <a:ext cx="3947793" cy="295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025" y="1218400"/>
            <a:ext cx="165735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86825" y="1169000"/>
            <a:ext cx="1921977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0825" y="2571750"/>
            <a:ext cx="1752600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300950" y="125000"/>
            <a:ext cx="620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/>
              <a:t>Act 1, Peas in a Pod</a:t>
            </a:r>
            <a:endParaRPr/>
          </a:p>
        </p:txBody>
      </p:sp>
      <p:pic>
        <p:nvPicPr>
          <p:cNvPr id="135" name="Google Shape;135;p21" title="Peas in a Pod (Act 1)-S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0050" y="770150"/>
            <a:ext cx="7063875" cy="397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C5BABB"/>
      </a:lt2>
      <a:accent1>
        <a:srgbClr val="FFAB40"/>
      </a:accent1>
      <a:accent2>
        <a:srgbClr val="212121"/>
      </a:accent2>
      <a:accent3>
        <a:srgbClr val="1389C5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